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2" r:id="rId2"/>
    <p:sldId id="263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льбина" initials="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85" autoAdjust="0"/>
  </p:normalViewPr>
  <p:slideViewPr>
    <p:cSldViewPr>
      <p:cViewPr>
        <p:scale>
          <a:sx n="66" d="100"/>
          <a:sy n="66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628800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Образовательная программа </a:t>
            </a:r>
            <a:b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дошкольного образования</a:t>
            </a:r>
            <a:b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Муниципального автономного дошкольного образовательного учреждения </a:t>
            </a:r>
            <a:b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«Детский сад №211 общеразвивающего вида»</a:t>
            </a:r>
            <a:b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Советского района г. Казани</a:t>
            </a:r>
            <a:endParaRPr lang="ru-RU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4593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165066"/>
            <a:ext cx="5112568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Минобрнауки</a:t>
            </a:r>
            <a:r>
              <a:rPr lang="ru-RU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России от 17 октября 2013 г. № 1155, в редакции от 08.1.2022г.)</a:t>
            </a:r>
            <a:endParaRPr lang="ru-RU" b="1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0203404-076C-4189-B06E-8F906273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13963" y="1119624"/>
            <a:ext cx="1559747" cy="1499257"/>
          </a:xfrm>
          <a:prstGeom prst="rect">
            <a:avLst/>
          </a:prstGeom>
          <a:solidFill>
            <a:srgbClr val="0F6FC6">
              <a:lumMod val="60000"/>
              <a:lumOff val="40000"/>
            </a:srgbClr>
          </a:solidFill>
          <a:ln w="38100">
            <a:solidFill>
              <a:srgbClr val="0F6FC6">
                <a:lumMod val="75000"/>
              </a:srgbClr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15616" y="2924944"/>
            <a:ext cx="51125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buFont typeface="Arial" panose="020B0604020202020204" pitchFamily="34" charset="0"/>
              <a:buChar char="•"/>
              <a:defRPr/>
            </a:pP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Ф</a:t>
            </a:r>
            <a:r>
              <a:rPr lang="ru-RU" sz="2000" b="1" spc="2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д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а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л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ь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ная</a:t>
            </a:r>
            <a:r>
              <a:rPr lang="ru-RU" sz="2000" b="1" spc="-7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б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</a:t>
            </a:r>
            <a:r>
              <a:rPr lang="ru-RU" sz="2000" b="1" spc="-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а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з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оват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ль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ная прогр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а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мма до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ш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ко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л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ь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го 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б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аз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</a:t>
            </a:r>
            <a:r>
              <a:rPr lang="ru-RU" sz="2000" b="1" spc="-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в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а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ния </a:t>
            </a:r>
            <a:r>
              <a:rPr lang="ru-RU" sz="2000" b="1" spc="-5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(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у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т</a:t>
            </a:r>
            <a:r>
              <a:rPr lang="ru-RU" sz="2000" b="1" spc="-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в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</a:t>
            </a:r>
            <a:r>
              <a:rPr lang="ru-RU" sz="2000" b="1" spc="-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ж</a:t>
            </a:r>
            <a:r>
              <a:rPr lang="ru-RU" sz="2000" b="1" spc="-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д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на</a:t>
            </a:r>
            <a:r>
              <a:rPr lang="ru-RU" sz="2000" b="1" spc="4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пр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и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казом </a:t>
            </a:r>
            <a:r>
              <a:rPr lang="ru-RU" sz="2000" b="1" spc="-3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М</a:t>
            </a:r>
            <a:r>
              <a:rPr lang="ru-RU" sz="2000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и</a:t>
            </a:r>
            <a:r>
              <a:rPr lang="ru-RU" sz="2000" b="1" spc="5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нпро</a:t>
            </a:r>
            <a:r>
              <a:rPr lang="ru-RU" sz="2000" b="1" spc="-5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с</a:t>
            </a:r>
            <a:r>
              <a:rPr lang="ru-RU" sz="2000" b="1" spc="-1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в</a:t>
            </a:r>
            <a:r>
              <a:rPr lang="ru-RU" sz="2000" b="1" spc="1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щ</a:t>
            </a:r>
            <a:r>
              <a:rPr lang="ru-RU" sz="2000" b="1" spc="15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е</a:t>
            </a:r>
            <a:r>
              <a:rPr lang="ru-RU" sz="2000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н</a:t>
            </a:r>
            <a:r>
              <a:rPr lang="ru-RU" sz="2000" b="1" spc="5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ия</a:t>
            </a:r>
            <a:r>
              <a:rPr lang="ru-RU" sz="2000" b="1" spc="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Ро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сс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ии</a:t>
            </a:r>
            <a:r>
              <a:rPr lang="ru-RU" sz="2000" b="1" spc="-2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от 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2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5 н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о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я</a:t>
            </a:r>
            <a:r>
              <a:rPr lang="ru-RU" sz="2000" b="1" spc="-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б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ря</a:t>
            </a:r>
            <a:r>
              <a:rPr lang="ru-RU" sz="2000" b="1" spc="-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20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2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2</a:t>
            </a:r>
            <a:r>
              <a:rPr lang="ru-RU" sz="2000" b="1" spc="-1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г.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№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 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1</a:t>
            </a:r>
            <a:r>
              <a:rPr lang="ru-RU" sz="2000" b="1" spc="1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0</a:t>
            </a:r>
            <a:r>
              <a:rPr lang="ru-RU" sz="2000" b="1" spc="5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2</a:t>
            </a:r>
            <a:r>
              <a:rPr lang="ru-RU" sz="20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  <a:ea typeface="KHRDI+Century Gothic"/>
                <a:cs typeface="KHRDI+Century Gothic"/>
              </a:rPr>
              <a:t>8)</a:t>
            </a:r>
            <a:endParaRPr lang="ru-RU" sz="2000" b="1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  <a:ea typeface="微软雅黑"/>
            </a:endParaRPr>
          </a:p>
        </p:txBody>
      </p:sp>
      <p:pic>
        <p:nvPicPr>
          <p:cNvPr id="6" name="Picture 52">
            <a:extLst>
              <a:ext uri="{FF2B5EF4-FFF2-40B4-BE49-F238E27FC236}">
                <a16:creationId xmlns:a16="http://schemas.microsoft.com/office/drawing/2014/main" xmlns="" id="{8BF2E567-6C85-46C1-BD20-F6231493B810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6200000">
            <a:off x="6379129" y="2991823"/>
            <a:ext cx="1559748" cy="1568925"/>
          </a:xfrm>
          <a:prstGeom prst="rect">
            <a:avLst/>
          </a:prstGeom>
          <a:noFill/>
          <a:ln w="38100">
            <a:solidFill>
              <a:srgbClr val="0F6FC6">
                <a:lumMod val="75000"/>
              </a:srgbClr>
            </a:solidFill>
          </a:ln>
        </p:spPr>
      </p:pic>
    </p:spTree>
    <p:extLst>
      <p:ext uri="{BB962C8B-B14F-4D97-AF65-F5344CB8AC3E}">
        <p14:creationId xmlns:p14="http://schemas.microsoft.com/office/powerpoint/2010/main" val="283070639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2382" y="980728"/>
            <a:ext cx="350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Нормативные документы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84784"/>
            <a:ext cx="7272808" cy="409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 нравственных ценностей»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Обновленный ФГОС дошкольного образования в редакции приказа </a:t>
            </a:r>
            <a:r>
              <a:rPr lang="ru-RU" sz="140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Минпросвещения</a:t>
            </a: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России от 8 ноября 2022 г. № 955 (зарегистрирован в Минюсте России 6 февраля 2023 г., регистрационный № 72264)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Федеральная адаптированная образовательная программа дошкольного образования для обучающихся с ОВЗ (приказ </a:t>
            </a:r>
            <a:r>
              <a:rPr lang="ru-RU" sz="140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Минпросвещения</a:t>
            </a: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России от 24 ноября 2022 г. № 1022, зарегистрирован в Минюсте России 27 января 2023 г., регистрационный № 72149)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Федеральная образовательная программа дошкольного образования (приказ </a:t>
            </a:r>
            <a:r>
              <a:rPr lang="ru-RU" sz="140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Минпросвещения</a:t>
            </a:r>
            <a:r>
              <a:rPr lang="ru-RU" sz="14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России от 25 ноября 2022 г. № 1028, зарегистрирован в Минюсте России 28 декабря 2022 г., регистрационный № 71847</a:t>
            </a:r>
            <a:endParaRPr lang="ru-RU" sz="1400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62591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2382" y="980728"/>
            <a:ext cx="350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Нормативные документы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84784"/>
            <a:ext cx="7272808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F6FC6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362515"/>
            <a:ext cx="7406208" cy="485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Федеральный </a:t>
            </a: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закон 24 июля 1998 г. № 124-ФЗ (актуальная ред. от 14.07.2022) «Об основных гарантиях прав ребенка в Российской Федерации»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(Зарегистрирован 31.08.2020 № 59599)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Конвенция о правах ребенка (одобрена Генеральной Ассамблеей ООН 20.11.1989) (вступила в силу для СССР 15.09.1990) https://www.consultant.ru/document/cons_doc_LAW_9959/ 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</a:t>
            </a:r>
            <a:r>
              <a:rPr lang="ru-RU" sz="1200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Санитарно</a:t>
            </a: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СанПиН 2.3/2.4.3590-20 «Санитарно- эпидемиологические требования к организации общественного питания населения»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  <a:endParaRPr lang="ru-RU" sz="1200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70216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1457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84784"/>
            <a:ext cx="7272808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F6FC6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868362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Программа позволяет реализовать несколько основополагающих функций дошкольного уровня образования: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660143"/>
            <a:ext cx="69127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</a:t>
            </a:r>
            <a:r>
              <a:rPr lang="ru-RU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средствами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создание единого ядра содержания дошкольного образования 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</a:t>
            </a:r>
            <a:r>
              <a:rPr lang="ru-RU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Родины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 равные, качественные условия ДО, вне зависимости от места проживания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70C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96817335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1457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5053" y="868362"/>
            <a:ext cx="727280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Программа состоит: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868362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1826" y="1660143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7019" y="1242786"/>
            <a:ext cx="7056784" cy="5417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4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Обязательная часть соответствует Федеральной программе и составляет не менее 60% от общего объема Программы. Часть, формируемая участниками образовательных отношений, составляет не более 40% и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ДОО;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</a:t>
            </a:r>
            <a:r>
              <a:rPr lang="ru-RU" sz="1400" b="1" dirty="0" smtClean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4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Часть Программы, формируемая участниками образовательных отношений разработана на основе регионального содержания в соответствии с Региональной программой дошкольного образования «</a:t>
            </a:r>
            <a:r>
              <a:rPr lang="ru-RU" sz="1400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Сөенеч</a:t>
            </a:r>
            <a:r>
              <a:rPr lang="ru-RU" sz="14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» – «Радость познания» под ред. </a:t>
            </a:r>
            <a:r>
              <a:rPr lang="ru-RU" sz="1400" b="1" dirty="0" err="1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Шаеховой</a:t>
            </a:r>
            <a:r>
              <a:rPr lang="ru-RU" sz="1400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 Р.К., 2016г.;с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Данная часть Программы учитывает образовательные потребности и интересы воспитанников, членов их семей, педагогов ДОО и ориентирована на специфику национальных, социокультурных, экономических, климатических условий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ru-RU" sz="1600" dirty="0">
              <a:solidFill>
                <a:srgbClr val="0F6FC6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7277506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5053" y="868362"/>
            <a:ext cx="727280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Цель программы: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7E9A43-6A5B-4E7F-8A74-7089C788E3F3}"/>
              </a:ext>
            </a:extLst>
          </p:cNvPr>
          <p:cNvSpPr txBox="1"/>
          <p:nvPr/>
        </p:nvSpPr>
        <p:spPr>
          <a:xfrm>
            <a:off x="1153794" y="1556792"/>
            <a:ext cx="6984776" cy="383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В обязательной части: </a:t>
            </a:r>
            <a:r>
              <a:rPr lang="ru-RU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ru-RU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В части, формируемой участниками образовательных отношений</a:t>
            </a:r>
            <a:r>
              <a:rPr lang="ru-RU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: Создание условий для расширения и углубления основного образовательного содержания, позволяющего удовлетворить образовательные и индивидуальные потребности, избирательные интересы дошкольника и современной семьи, реализовать развивающий потенциал образования с учетом региональных особенностей. </a:t>
            </a:r>
            <a:endParaRPr lang="ru-RU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868362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1826" y="1660143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70C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8070950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86836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Федеральная рабочая программа воспитания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1826" y="1660143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1484784"/>
            <a:ext cx="4572000" cy="45797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srgbClr val="0F6FC6">
                    <a:lumMod val="75000"/>
                  </a:srgbClr>
                </a:solidFill>
                <a:latin typeface="Bookman Old Style" panose="02050604050505020204" pitchFamily="18" charset="0"/>
              </a:rPr>
              <a:t>Программа 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</a:t>
            </a:r>
            <a:endParaRPr lang="ru-RU" dirty="0">
              <a:solidFill>
                <a:srgbClr val="0F6FC6">
                  <a:lumMod val="75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6662" y="1660143"/>
            <a:ext cx="25377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00B0F0"/>
                </a:solidFill>
                <a:latin typeface="Bookman Old Style" panose="02050604050505020204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 </a:t>
            </a:r>
            <a:endParaRPr lang="ru-RU" sz="1400" dirty="0">
              <a:solidFill>
                <a:srgbClr val="00B0F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4692"/>
      </p:ext>
    </p:extLst>
  </p:cSld>
  <p:clrMapOvr>
    <a:masterClrMapping/>
  </p:clrMapOvr>
  <p:transition advClick="0" advTm="50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301</TotalTime>
  <Words>912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Golnaz</cp:lastModifiedBy>
  <cp:revision>43</cp:revision>
  <dcterms:created xsi:type="dcterms:W3CDTF">2023-03-01T18:20:52Z</dcterms:created>
  <dcterms:modified xsi:type="dcterms:W3CDTF">2023-11-02T10:07:53Z</dcterms:modified>
</cp:coreProperties>
</file>